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751" y="3402677"/>
            <a:ext cx="4196338" cy="139617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200" b="1" dirty="0" smtClean="0"/>
              <a:t>Essential Questions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1. How </a:t>
            </a:r>
            <a:r>
              <a:rPr lang="en-US" sz="1200" dirty="0"/>
              <a:t>efficient are Albemarle EMS/Fire Responses based on drive time vs. response time?</a:t>
            </a:r>
            <a:br>
              <a:rPr lang="en-US" sz="1200" dirty="0"/>
            </a:br>
            <a:r>
              <a:rPr lang="en-US" sz="1200" dirty="0" smtClean="0"/>
              <a:t>2. Which </a:t>
            </a:r>
            <a:r>
              <a:rPr lang="en-US" sz="1200" dirty="0"/>
              <a:t>areas experience the most efficient responses?</a:t>
            </a:r>
            <a:br>
              <a:rPr lang="en-US" sz="1200" dirty="0"/>
            </a:br>
            <a:r>
              <a:rPr lang="en-US" sz="1200" dirty="0" smtClean="0"/>
              <a:t>3. Which </a:t>
            </a:r>
            <a:r>
              <a:rPr lang="en-US" sz="1200" dirty="0"/>
              <a:t>areas experience the worst response times?</a:t>
            </a:r>
            <a:br>
              <a:rPr lang="en-US" sz="1200" dirty="0"/>
            </a:br>
            <a:r>
              <a:rPr lang="en-US" sz="1200" dirty="0"/>
              <a:t>Possible reasons for both?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2995353" y="168812"/>
            <a:ext cx="6612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Efficiency of Albemarle </a:t>
            </a:r>
            <a:r>
              <a:rPr lang="en-US" sz="2000" b="1" dirty="0"/>
              <a:t>County </a:t>
            </a:r>
            <a:r>
              <a:rPr lang="en-US" sz="2000" b="1" dirty="0" smtClean="0"/>
              <a:t>EMS Response </a:t>
            </a:r>
            <a:r>
              <a:rPr lang="en-US" sz="2000" b="1" dirty="0"/>
              <a:t>Times</a:t>
            </a: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t="19266" r="11879" b="14798"/>
          <a:stretch/>
        </p:blipFill>
        <p:spPr>
          <a:xfrm>
            <a:off x="335866" y="832174"/>
            <a:ext cx="1755066" cy="2214277"/>
          </a:xfrm>
        </p:spPr>
      </p:pic>
      <p:sp>
        <p:nvSpPr>
          <p:cNvPr id="7" name="Rectangle 6"/>
          <p:cNvSpPr/>
          <p:nvPr/>
        </p:nvSpPr>
        <p:spPr>
          <a:xfrm>
            <a:off x="304205" y="3140031"/>
            <a:ext cx="3777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Every Fire/Rescue response for </a:t>
            </a:r>
            <a:endParaRPr lang="en-US" sz="800" dirty="0" smtClean="0"/>
          </a:p>
          <a:p>
            <a:r>
              <a:rPr lang="en-US" sz="800" dirty="0" smtClean="0"/>
              <a:t>the </a:t>
            </a:r>
            <a:r>
              <a:rPr lang="en-US" sz="800" dirty="0"/>
              <a:t>2015 calendar year.</a:t>
            </a:r>
            <a:endParaRPr lang="en-US" sz="800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4" t="20293" r="12776" b="10520"/>
          <a:stretch/>
        </p:blipFill>
        <p:spPr>
          <a:xfrm>
            <a:off x="2995353" y="832174"/>
            <a:ext cx="1852459" cy="22545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49815" y="3093653"/>
            <a:ext cx="2620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Raw expected drive times for Albemarle County.</a:t>
            </a:r>
            <a:endParaRPr lang="en-US" sz="800" dirty="0"/>
          </a:p>
        </p:txBody>
      </p:sp>
      <p:pic>
        <p:nvPicPr>
          <p:cNvPr id="12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7816" r="4234" b="33872"/>
          <a:stretch/>
        </p:blipFill>
        <p:spPr>
          <a:xfrm>
            <a:off x="5422094" y="926113"/>
            <a:ext cx="2470762" cy="20737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64924" y="301042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Every response that should’ve taken 5 </a:t>
            </a:r>
            <a:endParaRPr lang="en-US" sz="800" dirty="0" smtClean="0"/>
          </a:p>
          <a:p>
            <a:r>
              <a:rPr lang="en-US" sz="800" dirty="0" smtClean="0"/>
              <a:t>minutes or </a:t>
            </a:r>
            <a:r>
              <a:rPr lang="en-US" sz="800" dirty="0"/>
              <a:t>less to respond to in raw drive time.</a:t>
            </a:r>
            <a:endParaRPr lang="en-US" sz="800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8564" r="6809" b="32389"/>
          <a:stretch/>
        </p:blipFill>
        <p:spPr>
          <a:xfrm>
            <a:off x="8874061" y="804063"/>
            <a:ext cx="2393080" cy="20836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427321" y="2929107"/>
            <a:ext cx="358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Responses within the 5 minute drive time that took longer than 5 minutes (anywhere from 6 minutes to 25+ minutes). 9,630 out of 18,523 responses were reached in more than 5 minutes, an efficiency rate of about 48% of calls being reached on time.</a:t>
            </a:r>
            <a:endParaRPr lang="en-US" sz="800" dirty="0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t="8804" r="3204" b="31774"/>
          <a:stretch/>
        </p:blipFill>
        <p:spPr>
          <a:xfrm>
            <a:off x="527741" y="3851687"/>
            <a:ext cx="2722125" cy="22592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27741" y="6130131"/>
            <a:ext cx="2723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These are the areas that experience the worst response times within the 5 minute drive time. These areas are heavily populated and the longer response times are due to increased traffic and construction.</a:t>
            </a:r>
            <a:endParaRPr lang="en-US" sz="8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3289" y="3596578"/>
            <a:ext cx="5078186" cy="7987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dirty="0" smtClean="0"/>
              <a:t>Worst Response Times</a:t>
            </a:r>
            <a:endParaRPr lang="en-US" sz="12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35866" y="52290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dirty="0" smtClean="0"/>
              <a:t>All Responses 2015</a:t>
            </a:r>
            <a:endParaRPr lang="en-US" sz="12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995353" y="512391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dirty="0" smtClean="0"/>
              <a:t>Response Time Rings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270717" y="536272"/>
            <a:ext cx="27735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All Responses Within 5 Minute </a:t>
            </a:r>
            <a:r>
              <a:rPr lang="en-US" sz="1200" dirty="0" smtClean="0"/>
              <a:t>Ring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9016565" y="525723"/>
            <a:ext cx="2053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Greater than “5 Minutes”</a:t>
            </a:r>
            <a:endParaRPr lang="en-US" sz="1200" dirty="0"/>
          </a:p>
        </p:txBody>
      </p:sp>
      <p:pic>
        <p:nvPicPr>
          <p:cNvPr id="23" name="Content Placeholder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t="7984" r="2652" b="31479"/>
          <a:stretch/>
        </p:blipFill>
        <p:spPr>
          <a:xfrm>
            <a:off x="9045898" y="3851687"/>
            <a:ext cx="2675906" cy="223925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128414" y="3574688"/>
            <a:ext cx="2138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&gt;20 Minute Response Time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6800" y="6145571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116 responses out of 18,523 responses within the 5 minute drive time were classified as “dangerously late.” This is 0.01% of responses.</a:t>
            </a:r>
            <a:endParaRPr lang="en-US" sz="8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727713" y="4981329"/>
            <a:ext cx="4668413" cy="17234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200" b="1" dirty="0" smtClean="0"/>
              <a:t>Analysis Steps</a:t>
            </a:r>
          </a:p>
          <a:p>
            <a:pPr marL="0" indent="0">
              <a:buNone/>
            </a:pPr>
            <a:r>
              <a:rPr lang="en-US" sz="1700" dirty="0" smtClean="0"/>
              <a:t>* Obtained raw data from the county GIS with latitude/longitude.</a:t>
            </a:r>
          </a:p>
          <a:p>
            <a:pPr marL="0" indent="0">
              <a:buNone/>
            </a:pPr>
            <a:r>
              <a:rPr lang="en-US" sz="1700" dirty="0" smtClean="0"/>
              <a:t>* Plotted points using the Nad_27 projected coordinate system.</a:t>
            </a:r>
          </a:p>
          <a:p>
            <a:pPr marL="0" indent="0">
              <a:buNone/>
            </a:pPr>
            <a:r>
              <a:rPr lang="en-US" sz="1700" dirty="0" smtClean="0"/>
              <a:t>* Ran a drive time analysis using network analyst.</a:t>
            </a:r>
          </a:p>
          <a:p>
            <a:pPr marL="0" indent="0">
              <a:buNone/>
            </a:pPr>
            <a:r>
              <a:rPr lang="en-US" sz="1700" dirty="0" smtClean="0"/>
              <a:t>* Isolated the points within the 5 minute drive time in order to run further analysis.</a:t>
            </a:r>
          </a:p>
          <a:p>
            <a:pPr marL="0" indent="0">
              <a:buNone/>
            </a:pPr>
            <a:r>
              <a:rPr lang="en-US" sz="1700" dirty="0" smtClean="0"/>
              <a:t>* Used a fishnet layer, we created a spatial join to identify areas 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where the majority of late responses were taking place.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029131" y="6546087"/>
            <a:ext cx="3063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Chris &amp; Matt - AHS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99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166&quot;&gt;&lt;property id=&quot;20148&quot; value=&quot;5&quot;/&gt;&lt;property id=&quot;20300&quot; value=&quot;Slide 1 - &amp;quot;Essential Questions 1. How efficient are Albemarle EMS/Fire Responses based on drive time vs. response time? 2. Whi&quot;/&gt;&lt;property id=&quot;20307&quot; value=&quot;26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260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Essential Questions 1. How efficient are Albemarle EMS/Fire Responses based on drive time vs. response time? 2. Which areas experience the most efficient responses? 3. Which areas experience the worst response times? Possible reasons for both?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Albemarle County Fire/Rescue Response Times</dc:title>
  <dc:creator>Christopher Durant</dc:creator>
  <cp:lastModifiedBy>John Bunin</cp:lastModifiedBy>
  <cp:revision>20</cp:revision>
  <dcterms:created xsi:type="dcterms:W3CDTF">2016-05-19T14:47:50Z</dcterms:created>
  <dcterms:modified xsi:type="dcterms:W3CDTF">2016-05-23T21:10:25Z</dcterms:modified>
</cp:coreProperties>
</file>